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</p:sldIdLst>
  <p:sldSz cy="6858000" cx="12192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6" name="Google Shape;86;p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7" name="Google Shape;87;p1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g6d801714df_0_14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89" name="Google Shape;189;g6d801714df_0_14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0" name="Google Shape;190;g6d801714df_0_14:notes"/>
          <p:cNvSpPr txBox="1"/>
          <p:nvPr>
            <p:ph idx="12" type="sldNum"/>
          </p:nvPr>
        </p:nvSpPr>
        <p:spPr>
          <a:xfrm>
            <a:off x="3884613" y="8685213"/>
            <a:ext cx="2971800" cy="4587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6d801714df_0_2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96" name="Google Shape;196;g6d801714df_0_21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7" name="Google Shape;197;g6d801714df_0_21:notes"/>
          <p:cNvSpPr txBox="1"/>
          <p:nvPr>
            <p:ph idx="12" type="sldNum"/>
          </p:nvPr>
        </p:nvSpPr>
        <p:spPr>
          <a:xfrm>
            <a:off x="3884613" y="8685213"/>
            <a:ext cx="2971800" cy="4587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4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3" name="Google Shape;93;p4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4" name="Google Shape;94;p4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6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0" name="Google Shape;100;p6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1" name="Google Shape;101;p6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7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10" name="Google Shape;110;p7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1" name="Google Shape;111;p7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5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19" name="Google Shape;119;p5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0" name="Google Shape;120;p5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1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28" name="Google Shape;128;p10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9" name="Google Shape;129;p10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p8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7" name="Google Shape;137;p8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8" name="Google Shape;138;p8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74" name="Google Shape;174;p9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5" name="Google Shape;175;p9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6d801714df_0_4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81" name="Google Shape;181;g6d801714df_0_4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2" name="Google Shape;182;g6d801714df_0_4:notes"/>
          <p:cNvSpPr txBox="1"/>
          <p:nvPr>
            <p:ph idx="12" type="sldNum"/>
          </p:nvPr>
        </p:nvSpPr>
        <p:spPr>
          <a:xfrm>
            <a:off x="3884613" y="8685213"/>
            <a:ext cx="2971800" cy="4587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2"/>
          <p:cNvSpPr txBox="1"/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7" name="Google Shape;17;p2"/>
          <p:cNvSpPr txBox="1"/>
          <p:nvPr>
            <p:ph idx="1" type="subTitle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/>
            </a:lvl9pPr>
          </a:lstStyle>
          <a:p/>
        </p:txBody>
      </p:sp>
      <p:sp>
        <p:nvSpPr>
          <p:cNvPr id="18" name="Google Shape;18;p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0" name="Google Shape;20;p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Vertical Text" type="vertTx">
  <p:cSld name="VERTICAL_TEXT"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4" name="Google Shape;74;p11"/>
          <p:cNvSpPr txBox="1"/>
          <p:nvPr>
            <p:ph idx="1" type="body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5" name="Google Shape;75;p1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" name="Google Shape;77;p1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Vertical Title and Text" type="vertTitleAndTx">
  <p:cSld name="VERTICAL_TITLE_AND_VERTICAL_TEXT"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2"/>
          <p:cNvSpPr txBox="1"/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0" name="Google Shape;80;p12"/>
          <p:cNvSpPr txBox="1"/>
          <p:nvPr>
            <p:ph idx="1" type="body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81" name="Google Shape;81;p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2" name="Google Shape;82;p1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3" name="Google Shape;83;p1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Content" type="obj">
  <p:cSld name="OBJECT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3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3" name="Google Shape;23;p3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4" name="Google Shape;24;p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6" name="Google Shape;26;p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4"/>
          <p:cNvSpPr txBox="1"/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9" name="Google Shape;29;p4"/>
          <p:cNvSpPr txBox="1"/>
          <p:nvPr>
            <p:ph idx="1" type="body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None/>
              <a:defRPr sz="2000">
                <a:solidFill>
                  <a:schemeClr val="lt1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0" name="Google Shape;30;p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2" name="Google Shape;32;p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wo Content" type="twoObj">
  <p:cSld name="TWO_OBJECTS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5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5"/>
          <p:cNvSpPr txBox="1"/>
          <p:nvPr>
            <p:ph idx="1" type="body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6" name="Google Shape;36;p5"/>
          <p:cNvSpPr txBox="1"/>
          <p:nvPr>
            <p:ph idx="2" type="body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7" name="Google Shape;37;p5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9" name="Google Shape;39;p5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omparison" type="twoTxTwoObj">
  <p:cSld name="TWO_OBJECTS_WITH_TEXT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6"/>
          <p:cNvSpPr txBox="1"/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2" name="Google Shape;42;p6"/>
          <p:cNvSpPr txBox="1"/>
          <p:nvPr>
            <p:ph idx="1" type="body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3" name="Google Shape;43;p6"/>
          <p:cNvSpPr txBox="1"/>
          <p:nvPr>
            <p:ph idx="2" type="body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4" name="Google Shape;44;p6"/>
          <p:cNvSpPr txBox="1"/>
          <p:nvPr>
            <p:ph idx="3" type="body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5" name="Google Shape;45;p6"/>
          <p:cNvSpPr txBox="1"/>
          <p:nvPr>
            <p:ph idx="4" type="body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6" name="Google Shape;46;p6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6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7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1" name="Google Shape;51;p7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7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8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7" name="Google Shape;57;p8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ontent with Caption" type="objTx">
  <p:cSld name="OBJECT_WITH_CAPTION_TEXT"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9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9"/>
          <p:cNvSpPr txBox="1"/>
          <p:nvPr>
            <p:ph idx="1" type="body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4318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3200"/>
              <a:buChar char="•"/>
              <a:defRPr sz="3200"/>
            </a:lvl1pPr>
            <a:lvl2pPr indent="-4064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800"/>
              <a:buChar char="•"/>
              <a:defRPr sz="2800"/>
            </a:lvl2pPr>
            <a:lvl3pPr indent="-3810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400"/>
              <a:buChar char="•"/>
              <a:defRPr sz="2400"/>
            </a:lvl3pPr>
            <a:lvl4pPr indent="-355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Char char="•"/>
              <a:defRPr sz="2000"/>
            </a:lvl4pPr>
            <a:lvl5pPr indent="-355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Char char="•"/>
              <a:defRPr sz="2000"/>
            </a:lvl5pPr>
            <a:lvl6pPr indent="-355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Char char="•"/>
              <a:defRPr sz="2000"/>
            </a:lvl6pPr>
            <a:lvl7pPr indent="-355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Char char="•"/>
              <a:defRPr sz="2000"/>
            </a:lvl7pPr>
            <a:lvl8pPr indent="-355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Char char="•"/>
              <a:defRPr sz="2000"/>
            </a:lvl8pPr>
            <a:lvl9pPr indent="-355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61" name="Google Shape;61;p9"/>
          <p:cNvSpPr txBox="1"/>
          <p:nvPr>
            <p:ph idx="2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2" name="Google Shape;62;p9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9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Picture with Caption" type="picTx">
  <p:cSld name="PICTURE_WITH_CAPTION_TEXT"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0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0"/>
          <p:cNvSpPr/>
          <p:nvPr>
            <p:ph idx="2" type="pic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Arial"/>
              <a:buNone/>
              <a:defRPr b="0" i="0" sz="3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8" name="Google Shape;68;p10"/>
          <p:cNvSpPr txBox="1"/>
          <p:nvPr>
            <p:ph idx="1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9" name="Google Shape;69;p1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1" name="Google Shape;71;p10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1" name="Google Shape;11;p1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" name="Google Shape;12;p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Google Shape;13;p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Google Shape;14;p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3"/>
          <p:cNvSpPr txBox="1"/>
          <p:nvPr>
            <p:ph type="ctrTitle"/>
          </p:nvPr>
        </p:nvSpPr>
        <p:spPr>
          <a:xfrm>
            <a:off x="964450" y="2235150"/>
            <a:ext cx="9968100" cy="23877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Font typeface="Arial"/>
              <a:buNone/>
            </a:pPr>
            <a:r>
              <a:rPr lang="en-US">
                <a:latin typeface="Arial"/>
                <a:ea typeface="Arial"/>
                <a:cs typeface="Arial"/>
                <a:sym typeface="Arial"/>
              </a:rPr>
              <a:t>GoldenCheetah V3.5</a:t>
            </a:r>
            <a:endParaRPr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Font typeface="Arial"/>
              <a:buNone/>
            </a:pPr>
            <a:r>
              <a:rPr lang="en-US">
                <a:latin typeface="Arial"/>
                <a:ea typeface="Arial"/>
                <a:cs typeface="Arial"/>
                <a:sym typeface="Arial"/>
              </a:rPr>
              <a:t>RELEASE</a:t>
            </a:r>
            <a:endParaRPr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Font typeface="Arial"/>
              <a:buNone/>
            </a:pPr>
            <a:r>
              <a:t/>
            </a:r>
            <a:endParaRPr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Font typeface="Arial"/>
              <a:buNone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January 2020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" name="Google Shape;90;p13"/>
          <p:cNvSpPr txBox="1"/>
          <p:nvPr>
            <p:ph idx="1" type="subTitle"/>
          </p:nvPr>
        </p:nvSpPr>
        <p:spPr>
          <a:xfrm>
            <a:off x="1396850" y="5438500"/>
            <a:ext cx="10152600" cy="16557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F0"/>
              </a:buClr>
              <a:buSzPts val="2400"/>
              <a:buNone/>
            </a:pPr>
            <a:r>
              <a:rPr lang="en-US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Mark Liversedge, Ale Martinez, </a:t>
            </a:r>
            <a:r>
              <a:rPr lang="en-US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Jörn Rischmüller</a:t>
            </a:r>
            <a:r>
              <a:rPr lang="en-US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, Damien Grauser</a:t>
            </a:r>
            <a:endParaRPr>
              <a:solidFill>
                <a:srgbClr val="00B0F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F0"/>
              </a:buClr>
              <a:buSzPts val="2400"/>
              <a:buNone/>
            </a:pPr>
            <a:r>
              <a:rPr lang="en-US">
                <a:solidFill>
                  <a:srgbClr val="6FA8DC"/>
                </a:solidFill>
                <a:latin typeface="Arial"/>
                <a:ea typeface="Arial"/>
                <a:cs typeface="Arial"/>
                <a:sym typeface="Arial"/>
              </a:rPr>
              <a:t>Aart Goossens, </a:t>
            </a:r>
            <a:r>
              <a:rPr lang="en-US">
                <a:solidFill>
                  <a:srgbClr val="6FA8DC"/>
                </a:solidFill>
                <a:latin typeface="Arial"/>
                <a:ea typeface="Arial"/>
                <a:cs typeface="Arial"/>
                <a:sym typeface="Arial"/>
              </a:rPr>
              <a:t>Guillaume Lemaitre, </a:t>
            </a:r>
            <a:r>
              <a:rPr lang="en-US" sz="2300">
                <a:solidFill>
                  <a:srgbClr val="6FA8DC"/>
                </a:solidFill>
                <a:latin typeface="Arial"/>
                <a:ea typeface="Arial"/>
                <a:cs typeface="Arial"/>
                <a:sym typeface="Arial"/>
              </a:rPr>
              <a:t>Maksym Sladkov</a:t>
            </a:r>
            <a:endParaRPr sz="2300">
              <a:solidFill>
                <a:srgbClr val="6FA8DC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F0"/>
              </a:buClr>
              <a:buSzPts val="2400"/>
              <a:buNone/>
            </a:pPr>
            <a:r>
              <a:t/>
            </a:r>
            <a:endParaRPr>
              <a:solidFill>
                <a:srgbClr val="00B0F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p22"/>
          <p:cNvSpPr txBox="1"/>
          <p:nvPr>
            <p:ph type="title"/>
          </p:nvPr>
        </p:nvSpPr>
        <p:spPr>
          <a:xfrm>
            <a:off x="838200" y="365125"/>
            <a:ext cx="10515600" cy="132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F0"/>
              </a:buClr>
              <a:buSzPts val="4400"/>
              <a:buFont typeface="Arial"/>
              <a:buNone/>
            </a:pPr>
            <a:r>
              <a:rPr lang="en-US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V3.5 Deprecated Features</a:t>
            </a:r>
            <a:endParaRPr/>
          </a:p>
        </p:txBody>
      </p:sp>
      <p:sp>
        <p:nvSpPr>
          <p:cNvPr id="193" name="Google Shape;193;p22"/>
          <p:cNvSpPr txBox="1"/>
          <p:nvPr>
            <p:ph idx="1" type="body"/>
          </p:nvPr>
        </p:nvSpPr>
        <p:spPr>
          <a:xfrm>
            <a:off x="838200" y="1624775"/>
            <a:ext cx="8961000" cy="4351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92100" lvl="0" marL="2286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Deprecate TrainingPeaks trademarks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Deprecate Bing Map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Deprecate Twitter support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Deprecate 3D chart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Deprecate StreetView and Train/MapWindow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8" name="Shape 1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Google Shape;199;p23"/>
          <p:cNvSpPr txBox="1"/>
          <p:nvPr>
            <p:ph type="title"/>
          </p:nvPr>
        </p:nvSpPr>
        <p:spPr>
          <a:xfrm>
            <a:off x="944675" y="73625"/>
            <a:ext cx="10515600" cy="132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F0"/>
              </a:buClr>
              <a:buSzPts val="4400"/>
              <a:buFont typeface="Arial"/>
              <a:buNone/>
            </a:pPr>
            <a:r>
              <a:rPr lang="en-US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Power Index</a:t>
            </a:r>
            <a:endParaRPr/>
          </a:p>
        </p:txBody>
      </p:sp>
      <p:sp>
        <p:nvSpPr>
          <p:cNvPr id="200" name="Google Shape;200;p23"/>
          <p:cNvSpPr/>
          <p:nvPr/>
        </p:nvSpPr>
        <p:spPr>
          <a:xfrm>
            <a:off x="5741160" y="4434240"/>
            <a:ext cx="120300" cy="107700"/>
          </a:xfrm>
          <a:prstGeom prst="ellipse">
            <a:avLst/>
          </a:prstGeom>
          <a:solidFill>
            <a:srgbClr val="0000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1" name="Google Shape;201;p23"/>
          <p:cNvSpPr/>
          <p:nvPr/>
        </p:nvSpPr>
        <p:spPr>
          <a:xfrm>
            <a:off x="6741600" y="4977480"/>
            <a:ext cx="120300" cy="107700"/>
          </a:xfrm>
          <a:prstGeom prst="ellipse">
            <a:avLst/>
          </a:prstGeom>
          <a:solidFill>
            <a:srgbClr val="0000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2" name="Google Shape;202;p23"/>
          <p:cNvSpPr/>
          <p:nvPr/>
        </p:nvSpPr>
        <p:spPr>
          <a:xfrm>
            <a:off x="6741600" y="4971360"/>
            <a:ext cx="120300" cy="107700"/>
          </a:xfrm>
          <a:prstGeom prst="ellipse">
            <a:avLst/>
          </a:prstGeom>
          <a:solidFill>
            <a:srgbClr val="0000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3" name="Google Shape;203;p23"/>
          <p:cNvSpPr/>
          <p:nvPr/>
        </p:nvSpPr>
        <p:spPr>
          <a:xfrm>
            <a:off x="5890560" y="4767960"/>
            <a:ext cx="120300" cy="107700"/>
          </a:xfrm>
          <a:prstGeom prst="ellipse">
            <a:avLst/>
          </a:prstGeom>
          <a:solidFill>
            <a:srgbClr val="0000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4" name="Google Shape;204;p23"/>
          <p:cNvSpPr/>
          <p:nvPr/>
        </p:nvSpPr>
        <p:spPr>
          <a:xfrm>
            <a:off x="6338760" y="3532800"/>
            <a:ext cx="120300" cy="107700"/>
          </a:xfrm>
          <a:prstGeom prst="ellipse">
            <a:avLst/>
          </a:prstGeom>
          <a:solidFill>
            <a:srgbClr val="0000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5" name="Google Shape;205;p23"/>
          <p:cNvSpPr/>
          <p:nvPr/>
        </p:nvSpPr>
        <p:spPr>
          <a:xfrm>
            <a:off x="6338760" y="3526320"/>
            <a:ext cx="120300" cy="107700"/>
          </a:xfrm>
          <a:prstGeom prst="ellipse">
            <a:avLst/>
          </a:prstGeom>
          <a:solidFill>
            <a:srgbClr val="0000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6" name="Google Shape;206;p23"/>
          <p:cNvSpPr/>
          <p:nvPr/>
        </p:nvSpPr>
        <p:spPr>
          <a:xfrm rot="-866575">
            <a:off x="4198023" y="2252970"/>
            <a:ext cx="3143424" cy="2433653"/>
          </a:xfrm>
          <a:custGeom>
            <a:rect b="b" l="l" r="r" t="t"/>
            <a:pathLst>
              <a:path extrusionOk="0" h="2789150" w="836286">
                <a:moveTo>
                  <a:pt x="0" y="0"/>
                </a:moveTo>
                <a:cubicBezTo>
                  <a:pt x="35228" y="1041145"/>
                  <a:pt x="70457" y="2082290"/>
                  <a:pt x="836286" y="2789150"/>
                </a:cubicBezTo>
              </a:path>
            </a:pathLst>
          </a:custGeom>
          <a:noFill/>
          <a:ln cap="flat" cmpd="sng" w="72000">
            <a:solidFill>
              <a:srgbClr val="FFFFFF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7" name="Google Shape;207;p23"/>
          <p:cNvSpPr/>
          <p:nvPr/>
        </p:nvSpPr>
        <p:spPr>
          <a:xfrm>
            <a:off x="2105160" y="1862760"/>
            <a:ext cx="1856370" cy="854665"/>
          </a:xfrm>
          <a:custGeom>
            <a:rect b="b" l="l" r="r" t="t"/>
            <a:pathLst>
              <a:path extrusionOk="0" h="854665" w="1856370">
                <a:moveTo>
                  <a:pt x="0" y="0"/>
                </a:moveTo>
                <a:cubicBezTo>
                  <a:pt x="552928" y="6892"/>
                  <a:pt x="1105857" y="13785"/>
                  <a:pt x="1415252" y="156229"/>
                </a:cubicBezTo>
                <a:cubicBezTo>
                  <a:pt x="1724647" y="298673"/>
                  <a:pt x="1778255" y="730601"/>
                  <a:pt x="1856370" y="854665"/>
                </a:cubicBezTo>
              </a:path>
            </a:pathLst>
          </a:custGeom>
          <a:noFill/>
          <a:ln cap="flat" cmpd="sng" w="72000">
            <a:solidFill>
              <a:srgbClr val="FFFFFF"/>
            </a:solidFill>
            <a:prstDash val="solid"/>
            <a:miter lim="8000"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208" name="Google Shape;208;p23"/>
          <p:cNvCxnSpPr/>
          <p:nvPr/>
        </p:nvCxnSpPr>
        <p:spPr>
          <a:xfrm>
            <a:off x="2102280" y="1334640"/>
            <a:ext cx="33600" cy="4373400"/>
          </a:xfrm>
          <a:prstGeom prst="straightConnector1">
            <a:avLst/>
          </a:prstGeom>
          <a:noFill/>
          <a:ln cap="flat" cmpd="sng" w="9525">
            <a:solidFill>
              <a:srgbClr val="D9D9D9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09" name="Google Shape;209;p23"/>
          <p:cNvCxnSpPr/>
          <p:nvPr/>
        </p:nvCxnSpPr>
        <p:spPr>
          <a:xfrm rot="10800000">
            <a:off x="2136240" y="5707920"/>
            <a:ext cx="5841600" cy="0"/>
          </a:xfrm>
          <a:prstGeom prst="straightConnector1">
            <a:avLst/>
          </a:prstGeom>
          <a:noFill/>
          <a:ln cap="flat" cmpd="sng" w="9525">
            <a:solidFill>
              <a:srgbClr val="D9D9D9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10" name="Google Shape;210;p23"/>
          <p:cNvSpPr txBox="1"/>
          <p:nvPr/>
        </p:nvSpPr>
        <p:spPr>
          <a:xfrm>
            <a:off x="3953400" y="5761560"/>
            <a:ext cx="2079300" cy="346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000" lIns="90000" spcFirstLastPara="1" rIns="90000" wrap="square" tIns="450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US" sz="1800" u="none" cap="none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Duration</a:t>
            </a:r>
            <a:endParaRPr b="0" i="0" sz="1800" u="none" cap="none" strike="noStrike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1" name="Google Shape;211;p23"/>
          <p:cNvSpPr txBox="1"/>
          <p:nvPr/>
        </p:nvSpPr>
        <p:spPr>
          <a:xfrm rot="-5398790">
            <a:off x="924059" y="3296444"/>
            <a:ext cx="1704000" cy="435900"/>
          </a:xfrm>
          <a:prstGeom prst="rect">
            <a:avLst/>
          </a:prstGeom>
          <a:noFill/>
          <a:ln>
            <a:noFill/>
          </a:ln>
        </p:spPr>
        <p:txBody>
          <a:bodyPr anchorCtr="0" anchor="t" bIns="45000" lIns="90000" spcFirstLastPara="1" rIns="90000" wrap="square" tIns="450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US" sz="1800" u="none" cap="none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Power</a:t>
            </a:r>
            <a:endParaRPr b="0" i="0" sz="1800" u="none" cap="none" strike="noStrike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2" name="Google Shape;212;p23"/>
          <p:cNvSpPr txBox="1"/>
          <p:nvPr/>
        </p:nvSpPr>
        <p:spPr>
          <a:xfrm>
            <a:off x="6461880" y="3380520"/>
            <a:ext cx="918600" cy="346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000" lIns="90000" spcFirstLastPara="1" rIns="90000" wrap="square" tIns="450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US" sz="1800" u="none" cap="none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130%</a:t>
            </a:r>
            <a:endParaRPr b="0" sz="1800" strike="noStrike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" name="Google Shape;213;p23"/>
          <p:cNvSpPr txBox="1"/>
          <p:nvPr/>
        </p:nvSpPr>
        <p:spPr>
          <a:xfrm>
            <a:off x="5851680" y="4299600"/>
            <a:ext cx="966000" cy="346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000" lIns="90000" spcFirstLastPara="1" rIns="90000" wrap="square" tIns="450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lang="en-US" sz="1800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80%</a:t>
            </a:r>
            <a:endParaRPr b="0" sz="1800" strike="noStrike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4" name="Google Shape;214;p23"/>
          <p:cNvSpPr txBox="1"/>
          <p:nvPr/>
        </p:nvSpPr>
        <p:spPr>
          <a:xfrm>
            <a:off x="6825120" y="4843200"/>
            <a:ext cx="966000" cy="346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000" lIns="90000" spcFirstLastPara="1" rIns="90000" wrap="square" tIns="450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lang="en-US" sz="1800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50%</a:t>
            </a:r>
            <a:endParaRPr b="0" sz="1800" strike="noStrike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" name="Google Shape;215;p23"/>
          <p:cNvSpPr txBox="1"/>
          <p:nvPr/>
        </p:nvSpPr>
        <p:spPr>
          <a:xfrm>
            <a:off x="5986320" y="4645920"/>
            <a:ext cx="966000" cy="346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000" lIns="90000" spcFirstLastPara="1" rIns="90000" wrap="square" tIns="450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lang="en-US" sz="1800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60%</a:t>
            </a:r>
            <a:endParaRPr b="0" sz="1800" strike="noStrike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" name="Google Shape;216;p23"/>
          <p:cNvSpPr/>
          <p:nvPr/>
        </p:nvSpPr>
        <p:spPr>
          <a:xfrm>
            <a:off x="4913160" y="4326240"/>
            <a:ext cx="120300" cy="107700"/>
          </a:xfrm>
          <a:prstGeom prst="ellipse">
            <a:avLst/>
          </a:prstGeom>
          <a:solidFill>
            <a:srgbClr val="0000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7" name="Google Shape;217;p23"/>
          <p:cNvSpPr txBox="1"/>
          <p:nvPr/>
        </p:nvSpPr>
        <p:spPr>
          <a:xfrm>
            <a:off x="5023680" y="4191600"/>
            <a:ext cx="966000" cy="346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000" lIns="90000" spcFirstLastPara="1" rIns="90000" wrap="square" tIns="450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lang="en-US" sz="1800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70%</a:t>
            </a:r>
            <a:endParaRPr b="0" sz="1800" strike="noStrike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8" name="Google Shape;218;p23"/>
          <p:cNvSpPr txBox="1"/>
          <p:nvPr/>
        </p:nvSpPr>
        <p:spPr>
          <a:xfrm>
            <a:off x="6628800" y="381053"/>
            <a:ext cx="4955400" cy="1979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000" lIns="90000" spcFirstLastPara="1" rIns="90000" wrap="square" tIns="450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en-US" sz="3000" strike="noStrike">
                <a:solidFill>
                  <a:srgbClr val="CCCCCC"/>
                </a:solidFill>
                <a:latin typeface="Arial"/>
                <a:ea typeface="Arial"/>
                <a:cs typeface="Arial"/>
                <a:sym typeface="Arial"/>
              </a:rPr>
              <a:t>Average Athlete</a:t>
            </a:r>
            <a:endParaRPr b="0" sz="3000" strike="noStrike"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en-US" sz="3000" strike="noStrike">
                <a:solidFill>
                  <a:srgbClr val="CE181E"/>
                </a:solidFill>
                <a:latin typeface="Arial"/>
                <a:ea typeface="Arial"/>
                <a:cs typeface="Arial"/>
                <a:sym typeface="Arial"/>
              </a:rPr>
              <a:t>CP</a:t>
            </a:r>
            <a:r>
              <a:rPr b="1" i="1" lang="en-US" sz="3000">
                <a:solidFill>
                  <a:srgbClr val="CE181E"/>
                </a:solidFill>
              </a:rPr>
              <a:t> </a:t>
            </a:r>
            <a:r>
              <a:rPr b="1" i="1" lang="en-US" sz="3000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261w</a:t>
            </a:r>
            <a:r>
              <a:rPr b="1" i="1" lang="en-US" sz="3000" strike="noStrike">
                <a:solidFill>
                  <a:srgbClr val="CE181E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endParaRPr b="1" i="1" sz="3000" strike="noStrike">
              <a:solidFill>
                <a:srgbClr val="CE181E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en-US" sz="3000" strike="noStrike">
                <a:solidFill>
                  <a:srgbClr val="CE181E"/>
                </a:solidFill>
                <a:latin typeface="Arial"/>
                <a:ea typeface="Arial"/>
                <a:cs typeface="Arial"/>
                <a:sym typeface="Arial"/>
              </a:rPr>
              <a:t>W’ </a:t>
            </a:r>
            <a:r>
              <a:rPr b="1" i="1" lang="en-US" sz="3000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15.5kj </a:t>
            </a:r>
            <a:endParaRPr b="1" i="1" sz="3000" strike="noStrike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en-US" sz="3000" strike="noStrike">
                <a:solidFill>
                  <a:srgbClr val="CE181E"/>
                </a:solidFill>
                <a:latin typeface="Arial"/>
                <a:ea typeface="Arial"/>
                <a:cs typeface="Arial"/>
                <a:sym typeface="Arial"/>
              </a:rPr>
              <a:t>Pmax</a:t>
            </a:r>
            <a:r>
              <a:rPr b="1" i="1" lang="en-US" sz="3000">
                <a:solidFill>
                  <a:srgbClr val="CE181E"/>
                </a:solidFill>
              </a:rPr>
              <a:t> </a:t>
            </a:r>
            <a:r>
              <a:rPr b="1" i="1" lang="en-US" sz="3000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1100w</a:t>
            </a:r>
            <a:endParaRPr b="0" sz="3000" strike="noStrike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4"/>
          <p:cNvSpPr txBox="1"/>
          <p:nvPr>
            <p:ph type="title"/>
          </p:nvPr>
        </p:nvSpPr>
        <p:spPr>
          <a:xfrm>
            <a:off x="838200" y="0"/>
            <a:ext cx="10515600" cy="132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EE"/>
              </a:buClr>
              <a:buSzPts val="4400"/>
              <a:buFont typeface="Arial"/>
              <a:buNone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GoldenCheetah Projects</a:t>
            </a:r>
            <a:endParaRPr/>
          </a:p>
        </p:txBody>
      </p:sp>
      <p:sp>
        <p:nvSpPr>
          <p:cNvPr id="97" name="Google Shape;97;p14"/>
          <p:cNvSpPr txBox="1"/>
          <p:nvPr>
            <p:ph idx="1" type="body"/>
          </p:nvPr>
        </p:nvSpPr>
        <p:spPr>
          <a:xfrm>
            <a:off x="459125" y="1517475"/>
            <a:ext cx="11492100" cy="4351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None/>
            </a:pPr>
            <a:r>
              <a:rPr lang="en-US">
                <a:latin typeface="Arial"/>
                <a:ea typeface="Arial"/>
                <a:cs typeface="Arial"/>
                <a:sym typeface="Arial"/>
              </a:rPr>
              <a:t>Since v3.4 we’ve started and adopted some projects related to cycling and data analysis alongside the main GoldenCheetah application </a:t>
            </a:r>
            <a:endParaRPr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None/>
            </a:pPr>
            <a:r>
              <a:t/>
            </a:r>
            <a:endParaRPr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00"/>
              <a:buChar char="•"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GoldenCheetah</a:t>
            </a:r>
            <a:r>
              <a:rPr lang="en-US">
                <a:latin typeface="Arial"/>
                <a:ea typeface="Arial"/>
                <a:cs typeface="Arial"/>
                <a:sym typeface="Arial"/>
              </a:rPr>
              <a:t> – Desktop application for data analysis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00"/>
              <a:buChar char="•"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OpenData</a:t>
            </a:r>
            <a:r>
              <a:rPr lang="en-US">
                <a:latin typeface="Arial"/>
                <a:ea typeface="Arial"/>
                <a:cs typeface="Arial"/>
                <a:sym typeface="Arial"/>
              </a:rPr>
              <a:t> – Publishing raw workout data and tooling for researchers 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00"/>
              <a:buChar char="•"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sweatpy</a:t>
            </a:r>
            <a:r>
              <a:rPr lang="en-US">
                <a:latin typeface="Arial"/>
                <a:ea typeface="Arial"/>
                <a:cs typeface="Arial"/>
                <a:sym typeface="Arial"/>
              </a:rPr>
              <a:t> + </a:t>
            </a: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scikit-cycling</a:t>
            </a:r>
            <a:r>
              <a:rPr lang="en-US">
                <a:latin typeface="Arial"/>
                <a:ea typeface="Arial"/>
                <a:cs typeface="Arial"/>
                <a:sym typeface="Arial"/>
              </a:rPr>
              <a:t> – Python packages for data analysis and ML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00"/>
              <a:buChar char="•"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www.goldencheetah.org</a:t>
            </a:r>
            <a:r>
              <a:rPr lang="en-US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>
                <a:latin typeface="Arial"/>
                <a:ea typeface="Arial"/>
                <a:cs typeface="Arial"/>
                <a:sym typeface="Arial"/>
              </a:rPr>
              <a:t>– Public Website</a:t>
            </a:r>
            <a:endParaRPr/>
          </a:p>
          <a:p>
            <a:pPr indent="-228600" lvl="1" marL="68580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400"/>
              <a:buChar char="•"/>
            </a:pPr>
            <a:r>
              <a:rPr lang="en-US">
                <a:latin typeface="Arial"/>
                <a:ea typeface="Arial"/>
                <a:cs typeface="Arial"/>
                <a:sym typeface="Arial"/>
              </a:rPr>
              <a:t>Publishing tutorials on science as well as goldencheetah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15"/>
          <p:cNvSpPr txBox="1"/>
          <p:nvPr>
            <p:ph type="title"/>
          </p:nvPr>
        </p:nvSpPr>
        <p:spPr>
          <a:xfrm>
            <a:off x="838200" y="0"/>
            <a:ext cx="10515600" cy="132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EE"/>
              </a:buClr>
              <a:buSzPts val="4400"/>
              <a:buFont typeface="Arial"/>
              <a:buNone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OpenData </a:t>
            </a:r>
            <a:endParaRPr/>
          </a:p>
        </p:txBody>
      </p:sp>
      <p:sp>
        <p:nvSpPr>
          <p:cNvPr id="104" name="Google Shape;104;p15"/>
          <p:cNvSpPr txBox="1"/>
          <p:nvPr>
            <p:ph idx="1" type="body"/>
          </p:nvPr>
        </p:nvSpPr>
        <p:spPr>
          <a:xfrm>
            <a:off x="273900" y="1139175"/>
            <a:ext cx="11648700" cy="210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28600" lvl="0" marL="22860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590"/>
              <a:buChar char="•"/>
            </a:pPr>
            <a:r>
              <a:rPr lang="en-US" sz="2590">
                <a:latin typeface="Arial"/>
                <a:ea typeface="Arial"/>
                <a:cs typeface="Arial"/>
                <a:sym typeface="Arial"/>
              </a:rPr>
              <a:t>GoldenCheetah users are asked if they are willing to share their data publicly</a:t>
            </a:r>
            <a:endParaRPr/>
          </a:p>
          <a:p>
            <a:pPr indent="-228600" lvl="0" marL="22860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590"/>
              <a:buChar char="•"/>
            </a:pPr>
            <a:r>
              <a:rPr lang="en-US" sz="2590">
                <a:latin typeface="Arial"/>
                <a:ea typeface="Arial"/>
                <a:cs typeface="Arial"/>
                <a:sym typeface="Arial"/>
              </a:rPr>
              <a:t>Published at Open Science Framework (USA) and S3 (EU Amazon)</a:t>
            </a:r>
            <a:endParaRPr sz="2127"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590"/>
              <a:buChar char="•"/>
            </a:pPr>
            <a:r>
              <a:rPr lang="en-US" sz="2590">
                <a:latin typeface="Arial"/>
                <a:ea typeface="Arial"/>
                <a:cs typeface="Arial"/>
                <a:sym typeface="Arial"/>
              </a:rPr>
              <a:t>Over 3,000 athletes, 200GB data, 1.5 million workouts</a:t>
            </a:r>
            <a:endParaRPr/>
          </a:p>
          <a:p>
            <a:pPr indent="-228600" lvl="0" marL="22860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590"/>
              <a:buChar char="•"/>
            </a:pPr>
            <a:r>
              <a:rPr lang="en-US" sz="2590">
                <a:latin typeface="Arial"/>
                <a:ea typeface="Arial"/>
                <a:cs typeface="Arial"/>
                <a:sym typeface="Arial"/>
              </a:rPr>
              <a:t>Developed as initial work with ML fell short due to lack of data </a:t>
            </a:r>
            <a:endParaRPr sz="259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" name="Google Shape;105;p15"/>
          <p:cNvSpPr txBox="1"/>
          <p:nvPr/>
        </p:nvSpPr>
        <p:spPr>
          <a:xfrm>
            <a:off x="273901" y="2638425"/>
            <a:ext cx="5861400" cy="3338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590"/>
              <a:buFont typeface="Arial"/>
              <a:buNone/>
            </a:pPr>
            <a:r>
              <a:t/>
            </a:r>
            <a:endParaRPr b="0" i="0" sz="259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3145"/>
              <a:buFont typeface="Arial"/>
              <a:buNone/>
            </a:pPr>
            <a:r>
              <a:rPr b="0" i="0" lang="en-US" sz="3145" u="none" cap="none" strike="noStrike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What is it?</a:t>
            </a:r>
            <a:endParaRPr b="0" i="0" sz="2590" u="none" cap="none" strike="noStrike">
              <a:solidFill>
                <a:srgbClr val="00B0EE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590"/>
              <a:buFont typeface="Arial"/>
              <a:buChar char="•"/>
            </a:pPr>
            <a:r>
              <a:rPr b="0" i="0" lang="en-US" sz="259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Single ZIP file per athlete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590"/>
              <a:buFont typeface="Arial"/>
              <a:buChar char="•"/>
            </a:pPr>
            <a:r>
              <a:rPr b="0" i="0" lang="en-US" sz="259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JSON summary file of full athlete training history as metrics, meanmax and distribution aggregates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590"/>
              <a:buFont typeface="Arial"/>
              <a:buChar char="•"/>
            </a:pPr>
            <a:r>
              <a:rPr b="0" i="0" lang="en-US" sz="259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CSV files of each athlete workout with second by second samples</a:t>
            </a:r>
            <a:endParaRPr>
              <a:solidFill>
                <a:srgbClr val="999999"/>
              </a:solidFill>
            </a:endParaRPr>
          </a:p>
        </p:txBody>
      </p:sp>
      <p:sp>
        <p:nvSpPr>
          <p:cNvPr id="106" name="Google Shape;106;p15"/>
          <p:cNvSpPr txBox="1"/>
          <p:nvPr/>
        </p:nvSpPr>
        <p:spPr>
          <a:xfrm>
            <a:off x="6135300" y="2765700"/>
            <a:ext cx="5787300" cy="34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380"/>
              <a:buFont typeface="Arial"/>
              <a:buNone/>
            </a:pPr>
            <a:r>
              <a:t/>
            </a:r>
            <a:endParaRPr b="0" i="0" sz="238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90"/>
              <a:buFont typeface="Arial"/>
              <a:buNone/>
            </a:pPr>
            <a:r>
              <a:rPr b="0" i="0" lang="en-US" sz="2890" u="none" cap="none" strike="noStrike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Published vs Privacy</a:t>
            </a:r>
            <a:endParaRPr b="0" i="0" sz="2380" u="none" cap="none" strike="noStrike">
              <a:solidFill>
                <a:srgbClr val="00B0EE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Opt-in, agreeing to public access to workouts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Formal Project Privacy Policy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No metadata, PII or GPS. Each athlete has unique UUID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Only time, heartrate, power, cadence, distance, altitude second by second samples</a:t>
            </a:r>
            <a:endParaRPr>
              <a:solidFill>
                <a:srgbClr val="999999"/>
              </a:solidFill>
            </a:endParaRPr>
          </a:p>
        </p:txBody>
      </p:sp>
      <p:sp>
        <p:nvSpPr>
          <p:cNvPr id="107" name="Google Shape;107;p15"/>
          <p:cNvSpPr txBox="1"/>
          <p:nvPr/>
        </p:nvSpPr>
        <p:spPr>
          <a:xfrm>
            <a:off x="968991" y="6378523"/>
            <a:ext cx="3104865" cy="36933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US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 https://osf.io/6hfpz/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16"/>
          <p:cNvSpPr txBox="1"/>
          <p:nvPr>
            <p:ph type="title"/>
          </p:nvPr>
        </p:nvSpPr>
        <p:spPr>
          <a:xfrm>
            <a:off x="752125" y="0"/>
            <a:ext cx="10515600" cy="132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EE"/>
              </a:buClr>
              <a:buSzPts val="4400"/>
              <a:buFont typeface="Arial"/>
              <a:buNone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sweatpy and scikit-cycling </a:t>
            </a:r>
            <a:endParaRPr/>
          </a:p>
        </p:txBody>
      </p:sp>
      <p:sp>
        <p:nvSpPr>
          <p:cNvPr id="114" name="Google Shape;114;p16"/>
          <p:cNvSpPr txBox="1"/>
          <p:nvPr>
            <p:ph idx="1" type="body"/>
          </p:nvPr>
        </p:nvSpPr>
        <p:spPr>
          <a:xfrm>
            <a:off x="594275" y="1232475"/>
            <a:ext cx="11288700" cy="2272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28600" lvl="0" marL="228600" rtl="0" algn="l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590"/>
              <a:buChar char="•"/>
            </a:pPr>
            <a:r>
              <a:rPr lang="en-US" sz="2590">
                <a:latin typeface="Arial"/>
                <a:ea typeface="Arial"/>
                <a:cs typeface="Arial"/>
                <a:sym typeface="Arial"/>
              </a:rPr>
              <a:t>Python packages for working with sports data, cycling focus but will broaden</a:t>
            </a:r>
            <a:endParaRPr/>
          </a:p>
          <a:p>
            <a:pPr indent="-228600" lvl="0" marL="22860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590"/>
              <a:buChar char="•"/>
            </a:pPr>
            <a:r>
              <a:rPr lang="en-US" sz="2590">
                <a:latin typeface="Arial"/>
                <a:ea typeface="Arial"/>
                <a:cs typeface="Arial"/>
                <a:sym typeface="Arial"/>
              </a:rPr>
              <a:t>In the process of combining into a single project, very keen to collaborate</a:t>
            </a:r>
            <a:endParaRPr/>
          </a:p>
          <a:p>
            <a:pPr indent="-228600" lvl="0" marL="22860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590"/>
              <a:buChar char="•"/>
            </a:pPr>
            <a:r>
              <a:rPr lang="en-US" sz="2590">
                <a:latin typeface="Arial"/>
                <a:ea typeface="Arial"/>
                <a:cs typeface="Arial"/>
                <a:sym typeface="Arial"/>
              </a:rPr>
              <a:t>Core functions for IO, popular physiology models and metrics, working with scikit-learn</a:t>
            </a:r>
            <a:endParaRPr/>
          </a:p>
          <a:p>
            <a:pPr indent="-228600" lvl="0" marL="22860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590"/>
              <a:buChar char="•"/>
            </a:pPr>
            <a:r>
              <a:rPr lang="en-US" sz="2590">
                <a:latin typeface="Arial"/>
                <a:ea typeface="Arial"/>
                <a:cs typeface="Arial"/>
                <a:sym typeface="Arial"/>
              </a:rPr>
              <a:t>Wholly separate from desktop application whilst able to utilize GoldenCheetah APIs and File formats OTB</a:t>
            </a:r>
            <a:endParaRPr/>
          </a:p>
        </p:txBody>
      </p:sp>
      <p:sp>
        <p:nvSpPr>
          <p:cNvPr id="115" name="Google Shape;115;p16"/>
          <p:cNvSpPr txBox="1"/>
          <p:nvPr/>
        </p:nvSpPr>
        <p:spPr>
          <a:xfrm>
            <a:off x="523774" y="3316641"/>
            <a:ext cx="5755106" cy="333836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380"/>
              <a:buFont typeface="Arial"/>
              <a:buNone/>
            </a:pPr>
            <a:r>
              <a:t/>
            </a:r>
            <a:endParaRPr sz="238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90"/>
              <a:buFont typeface="Arial"/>
              <a:buNone/>
            </a:pPr>
            <a:r>
              <a:rPr lang="en-US" sz="2890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Why</a:t>
            </a:r>
            <a:endParaRPr sz="2380">
              <a:solidFill>
                <a:srgbClr val="00B0EE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lang="en-US" sz="238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Exploit the Python ecosystem to accelerate development of new ideas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lang="en-US" sz="238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Fast prototyping (not just for GC)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lang="en-US" sz="238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Educate on models and how to use them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lang="en-US" sz="238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Development of new methods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lang="en-US" sz="238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Publish algorithms and methods for re-use and refinement by others</a:t>
            </a:r>
            <a:endParaRPr>
              <a:solidFill>
                <a:srgbClr val="999999"/>
              </a:solidFill>
            </a:endParaRPr>
          </a:p>
        </p:txBody>
      </p:sp>
      <p:sp>
        <p:nvSpPr>
          <p:cNvPr id="116" name="Google Shape;116;p16"/>
          <p:cNvSpPr txBox="1"/>
          <p:nvPr/>
        </p:nvSpPr>
        <p:spPr>
          <a:xfrm>
            <a:off x="6449793" y="3703121"/>
            <a:ext cx="5519205" cy="28453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>
                <a:srgbClr val="00B0EE"/>
              </a:buClr>
              <a:buSzPts val="2890"/>
              <a:buFont typeface="Arial"/>
              <a:buNone/>
            </a:pPr>
            <a:r>
              <a:rPr lang="en-US" sz="2890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Plans</a:t>
            </a:r>
            <a:endParaRPr sz="2380">
              <a:solidFill>
                <a:srgbClr val="00B0EE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lang="en-US" sz="238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Merge into scikit-sports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lang="en-US" sz="238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IO Package for file formats, website APIs, OpenData</a:t>
            </a:r>
            <a:endParaRPr sz="2380"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lang="en-US" sz="238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Pre-trained models for classification and feature extraction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lang="en-US" sz="238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Collaborative research, around common interests like IR, Injury prevention etc</a:t>
            </a:r>
            <a:endParaRPr sz="2380"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380"/>
              <a:buFont typeface="Arial"/>
              <a:buNone/>
            </a:pPr>
            <a:r>
              <a:t/>
            </a:r>
            <a:endParaRPr sz="2380">
              <a:solidFill>
                <a:srgbClr val="666666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380"/>
              <a:buFont typeface="Arial"/>
              <a:buNone/>
            </a:pPr>
            <a:r>
              <a:t/>
            </a:r>
            <a:endParaRPr sz="238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17"/>
          <p:cNvSpPr txBox="1"/>
          <p:nvPr>
            <p:ph type="title"/>
          </p:nvPr>
        </p:nvSpPr>
        <p:spPr>
          <a:xfrm>
            <a:off x="838200" y="0"/>
            <a:ext cx="10515600" cy="132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EE"/>
              </a:buClr>
              <a:buSzPts val="4400"/>
              <a:buFont typeface="Arial"/>
              <a:buNone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GoldenCheetah Desktop Application</a:t>
            </a:r>
            <a:endParaRPr/>
          </a:p>
        </p:txBody>
      </p:sp>
      <p:sp>
        <p:nvSpPr>
          <p:cNvPr id="123" name="Google Shape;123;p17"/>
          <p:cNvSpPr txBox="1"/>
          <p:nvPr>
            <p:ph idx="1" type="body"/>
          </p:nvPr>
        </p:nvSpPr>
        <p:spPr>
          <a:xfrm>
            <a:off x="838200" y="1168808"/>
            <a:ext cx="11074800" cy="1892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28600" lvl="0" marL="22860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Char char="•"/>
            </a:pPr>
            <a:r>
              <a:rPr lang="en-US">
                <a:latin typeface="Arial"/>
                <a:ea typeface="Arial"/>
                <a:cs typeface="Arial"/>
                <a:sym typeface="Arial"/>
              </a:rPr>
              <a:t>Opensource (GNU 2.0) for Linux, Mac, Windows written in C++/Qt</a:t>
            </a:r>
            <a:endParaRPr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800"/>
              <a:buChar char="•"/>
            </a:pPr>
            <a:r>
              <a:rPr lang="en-US">
                <a:latin typeface="Arial"/>
                <a:ea typeface="Arial"/>
                <a:cs typeface="Arial"/>
                <a:sym typeface="Arial"/>
              </a:rPr>
              <a:t>Over 260,000 downloads for v3.4, in excess of 30,000 active users,</a:t>
            </a:r>
            <a:r>
              <a:rPr lang="en-US"/>
              <a:t> </a:t>
            </a:r>
            <a:r>
              <a:rPr lang="en-US">
                <a:latin typeface="Arial"/>
                <a:ea typeface="Arial"/>
                <a:cs typeface="Arial"/>
                <a:sym typeface="Arial"/>
              </a:rPr>
              <a:t>Used by amateurs, coaches, academics, national track and pro-tour teams</a:t>
            </a:r>
            <a:endParaRPr/>
          </a:p>
          <a:p>
            <a:pPr indent="-228600" lvl="0" marL="22860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800"/>
              <a:buChar char="•"/>
            </a:pPr>
            <a:r>
              <a:rPr lang="en-US">
                <a:latin typeface="Arial"/>
                <a:ea typeface="Arial"/>
                <a:cs typeface="Arial"/>
                <a:sym typeface="Arial"/>
              </a:rPr>
              <a:t>Focus on published science</a:t>
            </a:r>
            <a:endParaRPr/>
          </a:p>
        </p:txBody>
      </p:sp>
      <p:sp>
        <p:nvSpPr>
          <p:cNvPr id="124" name="Google Shape;124;p17"/>
          <p:cNvSpPr txBox="1"/>
          <p:nvPr/>
        </p:nvSpPr>
        <p:spPr>
          <a:xfrm>
            <a:off x="838205" y="3431659"/>
            <a:ext cx="5244900" cy="3277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>
                <a:srgbClr val="00B0EE"/>
              </a:buClr>
              <a:buSzPts val="2890"/>
              <a:buFont typeface="Arial"/>
              <a:buNone/>
            </a:pPr>
            <a:r>
              <a:rPr b="0" i="0" lang="en-US" sz="2890" u="none" cap="none" strike="noStrike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Positives</a:t>
            </a:r>
            <a:endParaRPr b="0" i="0" sz="2380" u="none" cap="none" strike="noStrike">
              <a:solidFill>
                <a:srgbClr val="00B0EE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Broad range of support for most devices and file formats as well as large number of cloud services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Comprehensive functionality for data analysis,  </a:t>
            </a:r>
            <a:r>
              <a:rPr lang="en-US" sz="2380">
                <a:solidFill>
                  <a:srgbClr val="999999"/>
                </a:solidFill>
              </a:rPr>
              <a:t>modelling</a:t>
            </a: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, R</a:t>
            </a:r>
            <a:r>
              <a:rPr lang="en-US" sz="2380">
                <a:solidFill>
                  <a:srgbClr val="999999"/>
                </a:solidFill>
              </a:rPr>
              <a:t>, </a:t>
            </a: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Python</a:t>
            </a:r>
            <a:endParaRPr sz="2380"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Focus on the literature, placing latest ideas into hands of practitioners and amateur athletes</a:t>
            </a:r>
            <a:endParaRPr>
              <a:solidFill>
                <a:srgbClr val="999999"/>
              </a:solidFill>
            </a:endParaRPr>
          </a:p>
        </p:txBody>
      </p:sp>
      <p:sp>
        <p:nvSpPr>
          <p:cNvPr id="125" name="Google Shape;125;p17"/>
          <p:cNvSpPr txBox="1"/>
          <p:nvPr/>
        </p:nvSpPr>
        <p:spPr>
          <a:xfrm>
            <a:off x="6459801" y="3331225"/>
            <a:ext cx="5520300" cy="31869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00B0EE"/>
              </a:buClr>
              <a:buSzPts val="2890"/>
              <a:buFont typeface="Arial"/>
              <a:buNone/>
            </a:pPr>
            <a:r>
              <a:rPr b="0" i="0" lang="en-US" sz="2890" u="none" cap="none" strike="noStrike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Negatives</a:t>
            </a:r>
            <a:endParaRPr b="0" i="0" sz="2380" u="none" cap="none" strike="noStrike">
              <a:solidFill>
                <a:srgbClr val="00B0EE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Very steep learning curve for new users, science is hard 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No direct support for Garmin or TrainingPeaks, need to link via Strava</a:t>
            </a:r>
            <a:endParaRPr b="0" i="0" sz="2380" u="none" cap="none" strike="noStrike"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380"/>
              <a:buFont typeface="Arial"/>
              <a:buChar char="•"/>
            </a:pPr>
            <a:r>
              <a:rPr b="0" i="0" lang="en-US" sz="2380" u="none" cap="none" strike="noStrike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Planning functionality perennially promised and never delivered. Want to offer something more than a glorified calendar function</a:t>
            </a:r>
            <a:r>
              <a:rPr lang="en-US" sz="2380">
                <a:solidFill>
                  <a:srgbClr val="999999"/>
                </a:solidFill>
              </a:rPr>
              <a:t> .. one day</a:t>
            </a:r>
            <a:endParaRPr>
              <a:solidFill>
                <a:srgbClr val="999999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18"/>
          <p:cNvSpPr txBox="1"/>
          <p:nvPr>
            <p:ph type="title"/>
          </p:nvPr>
        </p:nvSpPr>
        <p:spPr>
          <a:xfrm>
            <a:off x="838200" y="0"/>
            <a:ext cx="10515600" cy="132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EE"/>
              </a:buClr>
              <a:buSzPts val="4400"/>
              <a:buFont typeface="Arial"/>
              <a:buNone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User survey results</a:t>
            </a:r>
            <a:endParaRPr/>
          </a:p>
        </p:txBody>
      </p:sp>
      <p:sp>
        <p:nvSpPr>
          <p:cNvPr id="132" name="Google Shape;132;p18"/>
          <p:cNvSpPr txBox="1"/>
          <p:nvPr>
            <p:ph idx="1" type="body"/>
          </p:nvPr>
        </p:nvSpPr>
        <p:spPr>
          <a:xfrm>
            <a:off x="654150" y="1250866"/>
            <a:ext cx="10883700" cy="24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28600" lvl="0" marL="22860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Char char="•"/>
            </a:pPr>
            <a:r>
              <a:rPr lang="en-US">
                <a:latin typeface="Arial"/>
                <a:ea typeface="Arial"/>
                <a:cs typeface="Arial"/>
                <a:sym typeface="Arial"/>
              </a:rPr>
              <a:t>In 2017 survey of active athletes from slowtwitch, wattage and GC online internet forums by </a:t>
            </a:r>
            <a:r>
              <a:rPr lang="en-US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Peter Riegersperger</a:t>
            </a:r>
            <a:endParaRPr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22860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1400">
                <a:latin typeface="Arial"/>
                <a:ea typeface="Arial"/>
                <a:cs typeface="Arial"/>
                <a:sym typeface="Arial"/>
              </a:rPr>
              <a:t>https://github.com/GoldenCheetah/GoldenCheetah/blob/master/doc/user/Cycling_Training_Software_User_Survey.pdf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800"/>
              <a:buChar char="•"/>
            </a:pPr>
            <a:r>
              <a:rPr lang="en-US">
                <a:latin typeface="Arial"/>
                <a:ea typeface="Arial"/>
                <a:cs typeface="Arial"/>
                <a:sym typeface="Arial"/>
              </a:rPr>
              <a:t>Open and closed questioning to canvas opinions on all aspects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800"/>
              <a:buChar char="•"/>
            </a:pPr>
            <a:r>
              <a:rPr lang="en-US">
                <a:latin typeface="Arial"/>
                <a:ea typeface="Arial"/>
                <a:cs typeface="Arial"/>
                <a:sym typeface="Arial"/>
              </a:rPr>
              <a:t>Used as a basis for prioritising development</a:t>
            </a:r>
            <a:endParaRPr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" name="Google Shape;133;p18"/>
          <p:cNvSpPr txBox="1"/>
          <p:nvPr/>
        </p:nvSpPr>
        <p:spPr>
          <a:xfrm>
            <a:off x="714298" y="3587695"/>
            <a:ext cx="5381700" cy="2751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590"/>
              <a:buFont typeface="Arial"/>
              <a:buNone/>
            </a:pPr>
            <a:r>
              <a:t/>
            </a:r>
            <a:endParaRPr sz="259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3145"/>
              <a:buFont typeface="Arial"/>
              <a:buNone/>
            </a:pPr>
            <a:r>
              <a:rPr lang="en-US" sz="3145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Insights </a:t>
            </a:r>
            <a:endParaRPr sz="2590">
              <a:solidFill>
                <a:srgbClr val="00B0EE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220"/>
              <a:buFont typeface="Arial"/>
              <a:buChar char="•"/>
            </a:pPr>
            <a:r>
              <a:rPr lang="en-US" sz="2220" u="sng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No single tool</a:t>
            </a:r>
            <a:r>
              <a:rPr lang="en-US" sz="222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, users have many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220"/>
              <a:buFont typeface="Arial"/>
              <a:buChar char="•"/>
            </a:pPr>
            <a:r>
              <a:rPr lang="en-US" sz="2220" u="sng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No single combination</a:t>
            </a:r>
            <a:r>
              <a:rPr lang="en-US" sz="222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 dominates, over 164 different combinations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220"/>
              <a:buFont typeface="Arial"/>
              <a:buChar char="•"/>
            </a:pPr>
            <a:r>
              <a:rPr lang="en-US" sz="2220" u="sng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WKO/TrainingPeaks</a:t>
            </a:r>
            <a:r>
              <a:rPr lang="en-US" sz="222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-US" sz="2220">
                <a:solidFill>
                  <a:srgbClr val="999999"/>
                </a:solidFill>
              </a:rPr>
              <a:t>popular</a:t>
            </a:r>
            <a:r>
              <a:rPr lang="en-US" sz="222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 with coaches, likely due to support for </a:t>
            </a:r>
            <a:r>
              <a:rPr lang="en-US" sz="2220" u="sng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athlete/coach interaction</a:t>
            </a:r>
            <a:endParaRPr sz="2405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" name="Google Shape;134;p18"/>
          <p:cNvSpPr txBox="1"/>
          <p:nvPr/>
        </p:nvSpPr>
        <p:spPr>
          <a:xfrm>
            <a:off x="6235485" y="4307927"/>
            <a:ext cx="5547000" cy="2353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28600" lvl="0" marL="22860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220"/>
              <a:buFont typeface="Arial"/>
              <a:buChar char="•"/>
            </a:pPr>
            <a:r>
              <a:rPr lang="en-US" sz="222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Features dominate selection criteria with </a:t>
            </a:r>
            <a:r>
              <a:rPr lang="en-US" sz="2220" u="sng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progress tracking </a:t>
            </a:r>
            <a:r>
              <a:rPr lang="en-US" sz="222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most important feature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220"/>
              <a:buFont typeface="Arial"/>
              <a:buChar char="•"/>
            </a:pPr>
            <a:r>
              <a:rPr lang="en-US" sz="2220" u="sng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Planning</a:t>
            </a:r>
            <a:r>
              <a:rPr lang="en-US" sz="222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 functionality consistently cited as most important missing feature</a:t>
            </a:r>
            <a:endParaRPr>
              <a:solidFill>
                <a:srgbClr val="999999"/>
              </a:solidFill>
            </a:endParaRPr>
          </a:p>
          <a:p>
            <a:pPr indent="-228600" lvl="0" marL="228600" marR="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2220"/>
              <a:buFont typeface="Arial"/>
              <a:buChar char="•"/>
            </a:pPr>
            <a:r>
              <a:rPr lang="en-US" sz="2220" u="sng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Strava</a:t>
            </a:r>
            <a:r>
              <a:rPr lang="en-US" sz="222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 or </a:t>
            </a:r>
            <a:r>
              <a:rPr lang="en-US" sz="2220" u="sng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Garmin Connect </a:t>
            </a:r>
            <a:r>
              <a:rPr lang="en-US" sz="222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used by 80% of athletes, implying high demand for </a:t>
            </a:r>
            <a:r>
              <a:rPr lang="en-US" sz="2220" u="sng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integration</a:t>
            </a:r>
            <a:r>
              <a:rPr lang="en-US" sz="2220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 with GoldenCheetah</a:t>
            </a:r>
            <a:endParaRPr sz="2220"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19"/>
          <p:cNvSpPr txBox="1"/>
          <p:nvPr>
            <p:ph type="title"/>
          </p:nvPr>
        </p:nvSpPr>
        <p:spPr>
          <a:xfrm>
            <a:off x="766475" y="0"/>
            <a:ext cx="10515600" cy="132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EE"/>
              </a:buClr>
              <a:buSzPts val="4400"/>
              <a:buFont typeface="Arial"/>
              <a:buNone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The journey to version 3.5</a:t>
            </a:r>
            <a:endParaRPr/>
          </a:p>
        </p:txBody>
      </p:sp>
      <p:grpSp>
        <p:nvGrpSpPr>
          <p:cNvPr id="141" name="Google Shape;141;p19"/>
          <p:cNvGrpSpPr/>
          <p:nvPr/>
        </p:nvGrpSpPr>
        <p:grpSpPr>
          <a:xfrm>
            <a:off x="1632488" y="1561118"/>
            <a:ext cx="10461224" cy="4736966"/>
            <a:chOff x="231543" y="1561118"/>
            <a:chExt cx="11862169" cy="4736966"/>
          </a:xfrm>
        </p:grpSpPr>
        <p:sp>
          <p:nvSpPr>
            <p:cNvPr id="142" name="Google Shape;142;p19"/>
            <p:cNvSpPr/>
            <p:nvPr/>
          </p:nvSpPr>
          <p:spPr>
            <a:xfrm>
              <a:off x="231543" y="1561118"/>
              <a:ext cx="4296091" cy="1361672"/>
            </a:xfrm>
            <a:prstGeom prst="homePlate">
              <a:avLst>
                <a:gd fmla="val 50000" name="adj"/>
              </a:avLst>
            </a:prstGeom>
            <a:solidFill>
              <a:schemeClr val="accent1"/>
            </a:solidFill>
            <a:ln cap="flat" cmpd="sng" w="12700">
              <a:solidFill>
                <a:srgbClr val="42719B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2006</a:t>
              </a:r>
              <a:endParaRPr/>
            </a:p>
          </p:txBody>
        </p:sp>
        <p:sp>
          <p:nvSpPr>
            <p:cNvPr id="143" name="Google Shape;143;p19"/>
            <p:cNvSpPr txBox="1"/>
            <p:nvPr/>
          </p:nvSpPr>
          <p:spPr>
            <a:xfrm>
              <a:off x="331626" y="1998412"/>
              <a:ext cx="3678865" cy="64633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Powertap download, SRM import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Critical Power Plot, Histogram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Mac and Linux</a:t>
              </a:r>
              <a:endParaRPr/>
            </a:p>
          </p:txBody>
        </p:sp>
        <p:sp>
          <p:nvSpPr>
            <p:cNvPr id="144" name="Google Shape;144;p19"/>
            <p:cNvSpPr/>
            <p:nvPr/>
          </p:nvSpPr>
          <p:spPr>
            <a:xfrm>
              <a:off x="4036721" y="1561118"/>
              <a:ext cx="4231758" cy="1361672"/>
            </a:xfrm>
            <a:prstGeom prst="chevron">
              <a:avLst>
                <a:gd fmla="val 50000" name="adj"/>
              </a:avLst>
            </a:prstGeom>
            <a:solidFill>
              <a:schemeClr val="accent1"/>
            </a:solidFill>
            <a:ln cap="flat" cmpd="sng" w="12700">
              <a:solidFill>
                <a:srgbClr val="42719B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2009</a:t>
              </a:r>
              <a:endParaRPr/>
            </a:p>
          </p:txBody>
        </p:sp>
        <p:sp>
          <p:nvSpPr>
            <p:cNvPr id="145" name="Google Shape;145;p19"/>
            <p:cNvSpPr txBox="1"/>
            <p:nvPr/>
          </p:nvSpPr>
          <p:spPr>
            <a:xfrm>
              <a:off x="4859666" y="1968683"/>
              <a:ext cx="3408813" cy="64633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SRM Download, WKO+ import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QA, Aerolab, PMC, BikeScore</a:t>
              </a:r>
              <a:endParaRPr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Windows</a:t>
              </a:r>
              <a:endParaRPr/>
            </a:p>
          </p:txBody>
        </p:sp>
        <p:sp>
          <p:nvSpPr>
            <p:cNvPr id="146" name="Google Shape;146;p19"/>
            <p:cNvSpPr/>
            <p:nvPr/>
          </p:nvSpPr>
          <p:spPr>
            <a:xfrm>
              <a:off x="7814957" y="1561118"/>
              <a:ext cx="4231758" cy="1361672"/>
            </a:xfrm>
            <a:prstGeom prst="chevron">
              <a:avLst>
                <a:gd fmla="val 50000" name="adj"/>
              </a:avLst>
            </a:prstGeom>
            <a:solidFill>
              <a:schemeClr val="accent1"/>
            </a:solidFill>
            <a:ln cap="flat" cmpd="sng" w="12700">
              <a:solidFill>
                <a:srgbClr val="42719B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2010</a:t>
              </a:r>
              <a:endParaRPr/>
            </a:p>
          </p:txBody>
        </p:sp>
        <p:sp>
          <p:nvSpPr>
            <p:cNvPr id="147" name="Google Shape;147;p19"/>
            <p:cNvSpPr txBox="1"/>
            <p:nvPr/>
          </p:nvSpPr>
          <p:spPr>
            <a:xfrm>
              <a:off x="8660782" y="1968683"/>
              <a:ext cx="3185608" cy="83099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Computrainer, ANT+, TrainingPeaks upload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Indoor training, Trends, Editor, Metadata</a:t>
              </a:r>
              <a:endParaRPr/>
            </a:p>
          </p:txBody>
        </p:sp>
        <p:sp>
          <p:nvSpPr>
            <p:cNvPr id="148" name="Google Shape;148;p19"/>
            <p:cNvSpPr txBox="1"/>
            <p:nvPr/>
          </p:nvSpPr>
          <p:spPr>
            <a:xfrm>
              <a:off x="244794" y="1579009"/>
              <a:ext cx="630403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V1.1</a:t>
              </a:r>
              <a:endParaRPr/>
            </a:p>
          </p:txBody>
        </p:sp>
        <p:sp>
          <p:nvSpPr>
            <p:cNvPr id="149" name="Google Shape;149;p19"/>
            <p:cNvSpPr txBox="1"/>
            <p:nvPr/>
          </p:nvSpPr>
          <p:spPr>
            <a:xfrm>
              <a:off x="4324417" y="1561118"/>
              <a:ext cx="887970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V1.2</a:t>
              </a:r>
              <a:endParaRPr/>
            </a:p>
          </p:txBody>
        </p:sp>
        <p:sp>
          <p:nvSpPr>
            <p:cNvPr id="150" name="Google Shape;150;p19"/>
            <p:cNvSpPr txBox="1"/>
            <p:nvPr/>
          </p:nvSpPr>
          <p:spPr>
            <a:xfrm>
              <a:off x="8160052" y="1579009"/>
              <a:ext cx="630403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V2.0</a:t>
              </a:r>
              <a:endParaRPr/>
            </a:p>
          </p:txBody>
        </p:sp>
        <p:sp>
          <p:nvSpPr>
            <p:cNvPr id="151" name="Google Shape;151;p19"/>
            <p:cNvSpPr/>
            <p:nvPr/>
          </p:nvSpPr>
          <p:spPr>
            <a:xfrm>
              <a:off x="231543" y="3278493"/>
              <a:ext cx="4231758" cy="1325672"/>
            </a:xfrm>
            <a:prstGeom prst="chevron">
              <a:avLst>
                <a:gd fmla="val 50000" name="adj"/>
              </a:avLst>
            </a:prstGeom>
            <a:solidFill>
              <a:schemeClr val="accent1"/>
            </a:solidFill>
            <a:ln cap="flat" cmpd="sng" w="12700">
              <a:solidFill>
                <a:srgbClr val="42719B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2012</a:t>
              </a:r>
              <a:endParaRPr/>
            </a:p>
          </p:txBody>
        </p:sp>
        <p:sp>
          <p:nvSpPr>
            <p:cNvPr id="152" name="Google Shape;152;p19"/>
            <p:cNvSpPr txBox="1"/>
            <p:nvPr/>
          </p:nvSpPr>
          <p:spPr>
            <a:xfrm>
              <a:off x="1077368" y="3686058"/>
              <a:ext cx="3185608" cy="64633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Strava, RideWithGPS et al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UX, Video, Search/Filter, TSS</a:t>
              </a:r>
              <a:endParaRPr/>
            </a:p>
            <a:p>
              <a:pPr indent="-2095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None/>
              </a:pPr>
              <a:r>
                <a:t/>
              </a:r>
              <a:endParaRPr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53" name="Google Shape;153;p19"/>
            <p:cNvSpPr txBox="1"/>
            <p:nvPr/>
          </p:nvSpPr>
          <p:spPr>
            <a:xfrm>
              <a:off x="576638" y="3296385"/>
              <a:ext cx="630403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V3.0</a:t>
              </a:r>
              <a:endParaRPr/>
            </a:p>
          </p:txBody>
        </p:sp>
        <p:sp>
          <p:nvSpPr>
            <p:cNvPr id="154" name="Google Shape;154;p19"/>
            <p:cNvSpPr/>
            <p:nvPr/>
          </p:nvSpPr>
          <p:spPr>
            <a:xfrm>
              <a:off x="4023469" y="3253427"/>
              <a:ext cx="4231758" cy="1357010"/>
            </a:xfrm>
            <a:prstGeom prst="chevron">
              <a:avLst>
                <a:gd fmla="val 50000" name="adj"/>
              </a:avLst>
            </a:prstGeom>
            <a:solidFill>
              <a:srgbClr val="5B9BD5"/>
            </a:solidFill>
            <a:ln cap="flat" cmpd="sng" w="12700">
              <a:solidFill>
                <a:srgbClr val="42719B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2014</a:t>
              </a:r>
              <a:endParaRPr/>
            </a:p>
          </p:txBody>
        </p:sp>
        <p:sp>
          <p:nvSpPr>
            <p:cNvPr id="155" name="Google Shape;155;p19"/>
            <p:cNvSpPr txBox="1"/>
            <p:nvPr/>
          </p:nvSpPr>
          <p:spPr>
            <a:xfrm>
              <a:off x="4816286" y="3651082"/>
              <a:ext cx="3425690" cy="101566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Joule download, Moxy import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Tabs, Compare, Style/Theme, W’bal, CP models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Science Primers, Manual</a:t>
              </a:r>
              <a:endParaRPr/>
            </a:p>
            <a:p>
              <a:pPr indent="-2095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None/>
              </a:pPr>
              <a:r>
                <a:t/>
              </a:r>
              <a:endParaRPr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56" name="Google Shape;156;p19"/>
            <p:cNvSpPr txBox="1"/>
            <p:nvPr/>
          </p:nvSpPr>
          <p:spPr>
            <a:xfrm>
              <a:off x="4368564" y="3271318"/>
              <a:ext cx="630403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V3.1</a:t>
              </a:r>
              <a:endParaRPr/>
            </a:p>
          </p:txBody>
        </p:sp>
        <p:sp>
          <p:nvSpPr>
            <p:cNvPr id="157" name="Google Shape;157;p19"/>
            <p:cNvSpPr/>
            <p:nvPr/>
          </p:nvSpPr>
          <p:spPr>
            <a:xfrm>
              <a:off x="7861954" y="3248765"/>
              <a:ext cx="4231758" cy="1361672"/>
            </a:xfrm>
            <a:prstGeom prst="chevron">
              <a:avLst>
                <a:gd fmla="val 50000" name="adj"/>
              </a:avLst>
            </a:prstGeom>
            <a:solidFill>
              <a:srgbClr val="5B9BD5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2015</a:t>
              </a:r>
              <a:endParaRPr/>
            </a:p>
          </p:txBody>
        </p:sp>
        <p:sp>
          <p:nvSpPr>
            <p:cNvPr id="158" name="Google Shape;158;p19"/>
            <p:cNvSpPr txBox="1"/>
            <p:nvPr/>
          </p:nvSpPr>
          <p:spPr>
            <a:xfrm>
              <a:off x="8707780" y="3656330"/>
              <a:ext cx="3138612" cy="83099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Moxy Download, Kickr</a:t>
              </a:r>
              <a:endParaRPr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Running, NIRS analysis, Merge,  W’bal (update)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Video Tutorials </a:t>
              </a:r>
              <a:endParaRPr/>
            </a:p>
          </p:txBody>
        </p:sp>
        <p:sp>
          <p:nvSpPr>
            <p:cNvPr id="159" name="Google Shape;159;p19"/>
            <p:cNvSpPr txBox="1"/>
            <p:nvPr/>
          </p:nvSpPr>
          <p:spPr>
            <a:xfrm>
              <a:off x="8207049" y="3266656"/>
              <a:ext cx="763620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V3.2</a:t>
              </a:r>
              <a:endParaRPr/>
            </a:p>
          </p:txBody>
        </p:sp>
        <p:sp>
          <p:nvSpPr>
            <p:cNvPr id="160" name="Google Shape;160;p19"/>
            <p:cNvSpPr/>
            <p:nvPr/>
          </p:nvSpPr>
          <p:spPr>
            <a:xfrm>
              <a:off x="231543" y="4966140"/>
              <a:ext cx="4231758" cy="1325672"/>
            </a:xfrm>
            <a:prstGeom prst="chevron">
              <a:avLst>
                <a:gd fmla="val 50000" name="adj"/>
              </a:avLst>
            </a:prstGeom>
            <a:solidFill>
              <a:schemeClr val="accent1"/>
            </a:solidFill>
            <a:ln cap="flat" cmpd="sng" w="12700">
              <a:solidFill>
                <a:srgbClr val="42719B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2016</a:t>
              </a:r>
              <a:endParaRPr/>
            </a:p>
          </p:txBody>
        </p:sp>
        <p:sp>
          <p:nvSpPr>
            <p:cNvPr id="161" name="Google Shape;161;p19"/>
            <p:cNvSpPr txBox="1"/>
            <p:nvPr/>
          </p:nvSpPr>
          <p:spPr>
            <a:xfrm>
              <a:off x="1077368" y="5373705"/>
              <a:ext cx="3185608" cy="83099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Cloud Sync Dropbox, Google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REST API to access data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FE-C Trainers</a:t>
              </a:r>
              <a:endParaRPr/>
            </a:p>
            <a:p>
              <a:pPr indent="-2095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None/>
              </a:pPr>
              <a:r>
                <a:t/>
              </a:r>
              <a:endParaRPr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2" name="Google Shape;162;p19"/>
            <p:cNvSpPr txBox="1"/>
            <p:nvPr/>
          </p:nvSpPr>
          <p:spPr>
            <a:xfrm>
              <a:off x="576638" y="4984032"/>
              <a:ext cx="630403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V3.3</a:t>
              </a:r>
              <a:endParaRPr/>
            </a:p>
          </p:txBody>
        </p:sp>
        <p:sp>
          <p:nvSpPr>
            <p:cNvPr id="163" name="Google Shape;163;p19"/>
            <p:cNvSpPr/>
            <p:nvPr/>
          </p:nvSpPr>
          <p:spPr>
            <a:xfrm>
              <a:off x="4023469" y="4941074"/>
              <a:ext cx="4231758" cy="1357010"/>
            </a:xfrm>
            <a:prstGeom prst="chevron">
              <a:avLst>
                <a:gd fmla="val 50000" name="adj"/>
              </a:avLst>
            </a:prstGeom>
            <a:solidFill>
              <a:srgbClr val="5B9BD5"/>
            </a:solidFill>
            <a:ln cap="flat" cmpd="sng" w="12700">
              <a:solidFill>
                <a:srgbClr val="42719B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2017</a:t>
              </a:r>
              <a:endParaRPr/>
            </a:p>
          </p:txBody>
        </p:sp>
        <p:sp>
          <p:nvSpPr>
            <p:cNvPr id="164" name="Google Shape;164;p19"/>
            <p:cNvSpPr txBox="1"/>
            <p:nvPr/>
          </p:nvSpPr>
          <p:spPr>
            <a:xfrm>
              <a:off x="4816286" y="5338729"/>
              <a:ext cx="3425690" cy="83099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XDATA, FIT2.0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R charting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User Metrics, User Data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CloudDB community sharing</a:t>
              </a:r>
              <a:endParaRPr/>
            </a:p>
          </p:txBody>
        </p:sp>
        <p:sp>
          <p:nvSpPr>
            <p:cNvPr id="165" name="Google Shape;165;p19"/>
            <p:cNvSpPr txBox="1"/>
            <p:nvPr/>
          </p:nvSpPr>
          <p:spPr>
            <a:xfrm>
              <a:off x="4368564" y="4958965"/>
              <a:ext cx="630403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V3.4</a:t>
              </a:r>
              <a:endParaRPr/>
            </a:p>
          </p:txBody>
        </p:sp>
        <p:sp>
          <p:nvSpPr>
            <p:cNvPr id="166" name="Google Shape;166;p19"/>
            <p:cNvSpPr/>
            <p:nvPr/>
          </p:nvSpPr>
          <p:spPr>
            <a:xfrm>
              <a:off x="7861954" y="4936412"/>
              <a:ext cx="4231758" cy="1361672"/>
            </a:xfrm>
            <a:prstGeom prst="chevron">
              <a:avLst>
                <a:gd fmla="val 50000" name="adj"/>
              </a:avLst>
            </a:prstGeom>
            <a:solidFill>
              <a:srgbClr val="C55A11"/>
            </a:solidFill>
            <a:ln cap="flat" cmpd="sng" w="12700">
              <a:solidFill>
                <a:srgbClr val="C55A11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2400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20</a:t>
              </a:r>
              <a:r>
                <a:rPr lang="en-US" sz="2400">
                  <a:solidFill>
                    <a:schemeClr val="dk1"/>
                  </a:solidFill>
                </a:rPr>
                <a:t>20</a:t>
              </a:r>
              <a:endParaRPr/>
            </a:p>
          </p:txBody>
        </p:sp>
        <p:sp>
          <p:nvSpPr>
            <p:cNvPr id="167" name="Google Shape;167;p19"/>
            <p:cNvSpPr txBox="1"/>
            <p:nvPr/>
          </p:nvSpPr>
          <p:spPr>
            <a:xfrm>
              <a:off x="8707780" y="5343977"/>
              <a:ext cx="3138612" cy="83099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</a:rPr>
                <a:t>Performance Modelling</a:t>
              </a:r>
              <a:endParaRPr sz="1200">
                <a:solidFill>
                  <a:schemeClr val="lt1"/>
                </a:solidFill>
              </a:endParaRPr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HRV, RPE, Body Measures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Cloud Sync Strav</a:t>
              </a:r>
              <a:r>
                <a:rPr lang="en-US" sz="1200">
                  <a:solidFill>
                    <a:schemeClr val="lt1"/>
                  </a:solidFill>
                </a:rPr>
                <a:t>a, Xert etc</a:t>
              </a:r>
              <a:endParaRPr/>
            </a:p>
            <a:p>
              <a:pPr indent="-285750" lvl="0" marL="285750" marR="0" rtl="0" algn="l">
                <a:spcBef>
                  <a:spcPts val="0"/>
                </a:spcBef>
                <a:spcAft>
                  <a:spcPts val="0"/>
                </a:spcAft>
                <a:buClr>
                  <a:schemeClr val="lt1"/>
                </a:buClr>
                <a:buSzPts val="1200"/>
                <a:buFont typeface="Arial"/>
                <a:buChar char="•"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Python, Web, Overview Chart</a:t>
              </a:r>
              <a:endParaRPr/>
            </a:p>
          </p:txBody>
        </p:sp>
        <p:sp>
          <p:nvSpPr>
            <p:cNvPr id="168" name="Google Shape;168;p19"/>
            <p:cNvSpPr txBox="1"/>
            <p:nvPr/>
          </p:nvSpPr>
          <p:spPr>
            <a:xfrm>
              <a:off x="8207049" y="4954303"/>
              <a:ext cx="763620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US" sz="1200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rPr>
                <a:t>V3.5</a:t>
              </a:r>
              <a:endParaRPr/>
            </a:p>
          </p:txBody>
        </p:sp>
      </p:grpSp>
      <p:sp>
        <p:nvSpPr>
          <p:cNvPr id="169" name="Google Shape;169;p19"/>
          <p:cNvSpPr txBox="1"/>
          <p:nvPr/>
        </p:nvSpPr>
        <p:spPr>
          <a:xfrm>
            <a:off x="91214" y="1876109"/>
            <a:ext cx="1937700" cy="9237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F0"/>
              </a:buClr>
              <a:buSzPts val="2800"/>
              <a:buFont typeface="Arial"/>
              <a:buNone/>
            </a:pPr>
            <a:r>
              <a:rPr lang="en-US" sz="24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Basic Functions</a:t>
            </a:r>
            <a:endParaRPr sz="2400"/>
          </a:p>
        </p:txBody>
      </p:sp>
      <p:sp>
        <p:nvSpPr>
          <p:cNvPr id="170" name="Google Shape;170;p19"/>
          <p:cNvSpPr txBox="1"/>
          <p:nvPr/>
        </p:nvSpPr>
        <p:spPr>
          <a:xfrm>
            <a:off x="53997" y="3478595"/>
            <a:ext cx="1974830" cy="94931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F0"/>
              </a:buClr>
              <a:buSzPts val="2800"/>
              <a:buFont typeface="Arial"/>
              <a:buNone/>
            </a:pPr>
            <a:r>
              <a:rPr lang="en-US" sz="24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“Science” Focus</a:t>
            </a:r>
            <a:endParaRPr sz="2400"/>
          </a:p>
        </p:txBody>
      </p:sp>
      <p:sp>
        <p:nvSpPr>
          <p:cNvPr id="171" name="Google Shape;171;p19"/>
          <p:cNvSpPr txBox="1"/>
          <p:nvPr/>
        </p:nvSpPr>
        <p:spPr>
          <a:xfrm>
            <a:off x="91214" y="5122800"/>
            <a:ext cx="1974830" cy="94931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00B0F0"/>
              </a:buClr>
              <a:buSzPts val="2800"/>
              <a:buFont typeface="Arial"/>
              <a:buNone/>
            </a:pPr>
            <a:r>
              <a:rPr lang="en-US" sz="24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Analytical</a:t>
            </a:r>
            <a:endParaRPr sz="2400"/>
          </a:p>
          <a:p>
            <a:pPr indent="0" lvl="0" marL="0" marR="0" rtl="0" algn="l">
              <a:lnSpc>
                <a:spcPct val="80000"/>
              </a:lnSpc>
              <a:spcBef>
                <a:spcPts val="1000"/>
              </a:spcBef>
              <a:spcAft>
                <a:spcPts val="0"/>
              </a:spcAft>
              <a:buClr>
                <a:srgbClr val="00B0F0"/>
              </a:buClr>
              <a:buSzPts val="2800"/>
              <a:buFont typeface="Arial"/>
              <a:buNone/>
            </a:pPr>
            <a:r>
              <a:rPr lang="en-US" sz="2400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Platform</a:t>
            </a:r>
            <a:endParaRPr sz="24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p20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F0"/>
              </a:buClr>
              <a:buSzPts val="4400"/>
              <a:buFont typeface="Arial"/>
              <a:buNone/>
            </a:pPr>
            <a:r>
              <a:rPr lang="en-US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V3.5 Main </a:t>
            </a:r>
            <a:r>
              <a:rPr lang="en-US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Feature Highlights</a:t>
            </a:r>
            <a:endParaRPr/>
          </a:p>
        </p:txBody>
      </p:sp>
      <p:sp>
        <p:nvSpPr>
          <p:cNvPr id="178" name="Google Shape;178;p20"/>
          <p:cNvSpPr txBox="1"/>
          <p:nvPr>
            <p:ph idx="1" type="body"/>
          </p:nvPr>
        </p:nvSpPr>
        <p:spPr>
          <a:xfrm>
            <a:off x="574725" y="1825625"/>
            <a:ext cx="10917300" cy="4351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00"/>
              <a:buChar char="•"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Cloud Services Integration </a:t>
            </a:r>
            <a:r>
              <a:rPr lang="en-US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- auto sync and upload with; Xert, Strava, Today’s Plan, SixCycle, CyclingAnalytics, SportTracks, Withings, Google, Dropbox, OpenData and more</a:t>
            </a:r>
            <a:endParaRPr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00"/>
              <a:buChar char="•"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Python 3 Integration </a:t>
            </a:r>
            <a:r>
              <a:rPr lang="en-US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- chart and data processing scripts</a:t>
            </a:r>
            <a:endParaRPr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00"/>
              <a:buChar char="•"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Power Index </a:t>
            </a:r>
            <a:r>
              <a:rPr lang="en-US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- maximal and submaximal performance detection</a:t>
            </a:r>
            <a:endParaRPr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00"/>
              <a:buChar char="•"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Banister Modelling </a:t>
            </a:r>
            <a:r>
              <a:rPr lang="en-US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- for performance tracking and prediction</a:t>
            </a:r>
            <a:endParaRPr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00"/>
              <a:buChar char="•"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CP Modelling </a:t>
            </a:r>
            <a:r>
              <a:rPr lang="en-US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- with performance tests marked in rides</a:t>
            </a:r>
            <a:endParaRPr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00"/>
              <a:buChar char="•"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HRV Modelling </a:t>
            </a:r>
            <a:r>
              <a:rPr lang="en-US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- augment direct from </a:t>
            </a:r>
            <a:r>
              <a:rPr lang="en-US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Hrv4Training and EliteHRV</a:t>
            </a:r>
            <a:endParaRPr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B0EE"/>
              </a:buClr>
              <a:buSzPts val="2800"/>
              <a:buChar char="•"/>
            </a:pPr>
            <a:r>
              <a:rPr lang="en-US">
                <a:solidFill>
                  <a:srgbClr val="00B0EE"/>
                </a:solidFill>
                <a:latin typeface="Arial"/>
                <a:ea typeface="Arial"/>
                <a:cs typeface="Arial"/>
                <a:sym typeface="Arial"/>
              </a:rPr>
              <a:t>Body Measures </a:t>
            </a:r>
            <a:r>
              <a:rPr lang="en-US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- enhance data series augmenting power et al</a:t>
            </a:r>
            <a:endParaRPr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0B0EE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508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800"/>
              <a:buNone/>
            </a:pPr>
            <a:r>
              <a:t/>
            </a:r>
            <a:endParaRPr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3" name="Shape 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Google Shape;184;p21"/>
          <p:cNvSpPr txBox="1"/>
          <p:nvPr>
            <p:ph type="title"/>
          </p:nvPr>
        </p:nvSpPr>
        <p:spPr>
          <a:xfrm>
            <a:off x="838200" y="365125"/>
            <a:ext cx="10515600" cy="132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B0F0"/>
              </a:buClr>
              <a:buSzPts val="4400"/>
              <a:buFont typeface="Arial"/>
              <a:buNone/>
            </a:pPr>
            <a:r>
              <a:rPr lang="en-US">
                <a:solidFill>
                  <a:srgbClr val="00B0F0"/>
                </a:solidFill>
                <a:latin typeface="Arial"/>
                <a:ea typeface="Arial"/>
                <a:cs typeface="Arial"/>
                <a:sym typeface="Arial"/>
              </a:rPr>
              <a:t>V3.5 Further Feature Highlights</a:t>
            </a:r>
            <a:endParaRPr/>
          </a:p>
        </p:txBody>
      </p:sp>
      <p:sp>
        <p:nvSpPr>
          <p:cNvPr id="185" name="Google Shape;185;p21"/>
          <p:cNvSpPr txBox="1"/>
          <p:nvPr>
            <p:ph idx="1" type="body"/>
          </p:nvPr>
        </p:nvSpPr>
        <p:spPr>
          <a:xfrm>
            <a:off x="574725" y="1624775"/>
            <a:ext cx="6182700" cy="4351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1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ErgDB Compatibility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Dropbox API v2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Export to FIT File Format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Import downloads from Webpage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Import Body measurements from CSV files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Import from Row Perfect 3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Import .zip and .gz files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import XData from CSV files</a:t>
            </a:r>
            <a:endParaRPr b="1"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50800" lvl="0" marL="22860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lt1"/>
              </a:buClr>
              <a:buSzPts val="2800"/>
              <a:buNone/>
            </a:pPr>
            <a:r>
              <a:t/>
            </a:r>
            <a:endParaRPr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6" name="Google Shape;186;p21"/>
          <p:cNvSpPr txBox="1"/>
          <p:nvPr>
            <p:ph idx="1" type="body"/>
          </p:nvPr>
        </p:nvSpPr>
        <p:spPr>
          <a:xfrm>
            <a:off x="6322550" y="1624775"/>
            <a:ext cx="5623200" cy="4351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999999"/>
              </a:buClr>
              <a:buSzPts val="1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Daum Realtime Device Support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Support Kettler racer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Monark 839E support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HRV RR collected in train view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SRM Calibration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Tacx iMagic support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Improved Hi-DPI support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USB/ANT reliability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2100" lvl="0" marL="2286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800"/>
              <a:buFont typeface="Arial"/>
              <a:buChar char="•"/>
            </a:pPr>
            <a:r>
              <a:rPr lang="en-US">
                <a:solidFill>
                  <a:srgbClr val="999999"/>
                </a:solidFill>
                <a:latin typeface="Arial"/>
                <a:ea typeface="Arial"/>
                <a:cs typeface="Arial"/>
                <a:sym typeface="Arial"/>
              </a:rPr>
              <a:t>FE-C reliability</a:t>
            </a:r>
            <a:endParaRPr>
              <a:solidFill>
                <a:srgbClr val="999999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